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Luckiest Guy" charset="0"/>
      <p:regular r:id="rId35"/>
    </p:embeddedFont>
    <p:embeddedFont>
      <p:font typeface="KG Primary Penmanship" charset="0"/>
      <p:regular r:id="rId36"/>
    </p:embeddedFont>
    <p:embeddedFont>
      <p:font typeface="Calibri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04-Oct-24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47192" y="1798349"/>
            <a:ext cx="11350263" cy="349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 dirty="0">
                <a:latin typeface="Luckiest Guy"/>
                <a:ea typeface="Luckiest Guy"/>
                <a:cs typeface="Luckiest Guy"/>
                <a:sym typeface="Luckiest Guy"/>
              </a:rPr>
              <a:t>GRADUATION PROJECT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19500"/>
            <a:ext cx="17164548" cy="5995676"/>
            <a:chOff x="0" y="-21648"/>
            <a:chExt cx="6964336" cy="2432683"/>
          </a:xfrm>
        </p:grpSpPr>
        <p:sp>
          <p:nvSpPr>
            <p:cNvPr id="6" name="Freeform 6"/>
            <p:cNvSpPr/>
            <p:nvPr/>
          </p:nvSpPr>
          <p:spPr>
            <a:xfrm>
              <a:off x="12700" y="-21648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3114473" y="5143500"/>
            <a:ext cx="11301259" cy="3107846"/>
          </a:xfrm>
          <a:custGeom>
            <a:avLst/>
            <a:gdLst/>
            <a:ahLst/>
            <a:cxnLst/>
            <a:rect l="l" t="t" r="r" b="b"/>
            <a:pathLst>
              <a:path w="11301259" h="3107846">
                <a:moveTo>
                  <a:pt x="0" y="0"/>
                </a:moveTo>
                <a:lnTo>
                  <a:pt x="11301259" y="0"/>
                </a:lnTo>
                <a:lnTo>
                  <a:pt x="11301259" y="3107846"/>
                </a:lnTo>
                <a:lnTo>
                  <a:pt x="0" y="3107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90500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DATA PREPARATION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34000" y="2019300"/>
            <a:ext cx="7483380" cy="958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 dirty="0" smtClean="0">
                <a:solidFill>
                  <a:srgbClr val="C00000"/>
                </a:solidFill>
                <a:latin typeface="Luckiest Guy"/>
                <a:ea typeface="Luckiest Guy"/>
                <a:cs typeface="Luckiest Guy"/>
                <a:sym typeface="Luckiest Guy"/>
              </a:rPr>
              <a:t>4-FEATURES </a:t>
            </a:r>
            <a:r>
              <a:rPr lang="en-US" sz="5804" dirty="0">
                <a:solidFill>
                  <a:srgbClr val="C00000"/>
                </a:solidFill>
                <a:latin typeface="Luckiest Guy"/>
                <a:ea typeface="Luckiest Guy"/>
                <a:cs typeface="Luckiest Guy"/>
                <a:sym typeface="Luckiest Guy"/>
              </a:rPr>
              <a:t>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47192" y="1798349"/>
            <a:ext cx="12922686" cy="17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 dirty="0">
                <a:latin typeface="Luckiest Guy"/>
                <a:ea typeface="Luckiest Guy"/>
                <a:cs typeface="Luckiest Guy"/>
                <a:sym typeface="Luckiest Guy"/>
              </a:rPr>
              <a:t>2- DASHBOARD 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800100"/>
            <a:ext cx="15163800" cy="830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6664"/>
            <a:ext cx="14959753" cy="81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6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028700"/>
            <a:ext cx="15087600" cy="78959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47192" y="1798349"/>
            <a:ext cx="12922686" cy="17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 dirty="0">
                <a:latin typeface="Luckiest Guy"/>
                <a:ea typeface="Luckiest Guy"/>
                <a:cs typeface="Luckiest Guy"/>
                <a:sym typeface="Luckiest Guy"/>
              </a:rPr>
              <a:t>3- ANALYSIS 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024" y="592373"/>
            <a:ext cx="9276250" cy="9102254"/>
            <a:chOff x="0" y="0"/>
            <a:chExt cx="3763742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696432" cy="3624565"/>
            </a:xfrm>
            <a:custGeom>
              <a:avLst/>
              <a:gdLst/>
              <a:ahLst/>
              <a:cxnLst/>
              <a:rect l="l" t="t" r="r" b="b"/>
              <a:pathLst>
                <a:path w="3696432" h="3624565">
                  <a:moveTo>
                    <a:pt x="43180" y="3624565"/>
                  </a:moveTo>
                  <a:lnTo>
                    <a:pt x="3653252" y="3624565"/>
                  </a:lnTo>
                  <a:cubicBezTo>
                    <a:pt x="3677382" y="3624565"/>
                    <a:pt x="3696432" y="3605515"/>
                    <a:pt x="3696432" y="3581385"/>
                  </a:cubicBezTo>
                  <a:lnTo>
                    <a:pt x="3696432" y="43180"/>
                  </a:lnTo>
                  <a:cubicBezTo>
                    <a:pt x="3696432" y="19050"/>
                    <a:pt x="3677382" y="0"/>
                    <a:pt x="365325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763742" cy="3693145"/>
            </a:xfrm>
            <a:custGeom>
              <a:avLst/>
              <a:gdLst/>
              <a:ahLst/>
              <a:cxnLst/>
              <a:rect l="l" t="t" r="r" b="b"/>
              <a:pathLst>
                <a:path w="3763742" h="3693145">
                  <a:moveTo>
                    <a:pt x="3720562" y="44450"/>
                  </a:moveTo>
                  <a:cubicBezTo>
                    <a:pt x="3715482" y="19050"/>
                    <a:pt x="3692622" y="0"/>
                    <a:pt x="3665951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3707862" y="3693145"/>
                  </a:lnTo>
                  <a:cubicBezTo>
                    <a:pt x="3738342" y="3693145"/>
                    <a:pt x="3763742" y="3667745"/>
                    <a:pt x="3763742" y="3637265"/>
                  </a:cubicBezTo>
                  <a:lnTo>
                    <a:pt x="3763742" y="99060"/>
                  </a:lnTo>
                  <a:cubicBezTo>
                    <a:pt x="3763742" y="72390"/>
                    <a:pt x="3745962" y="50800"/>
                    <a:pt x="3720562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665952" y="12700"/>
                  </a:lnTo>
                  <a:cubicBezTo>
                    <a:pt x="3690082" y="12700"/>
                    <a:pt x="3709132" y="31750"/>
                    <a:pt x="3709132" y="55880"/>
                  </a:cubicBezTo>
                  <a:lnTo>
                    <a:pt x="3709132" y="3594085"/>
                  </a:lnTo>
                  <a:cubicBezTo>
                    <a:pt x="3709132" y="3618215"/>
                    <a:pt x="3690082" y="3637265"/>
                    <a:pt x="3665952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21865" y="592373"/>
            <a:ext cx="7361839" cy="9102254"/>
            <a:chOff x="0" y="0"/>
            <a:chExt cx="2986989" cy="369314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2919679" cy="3624565"/>
            </a:xfrm>
            <a:custGeom>
              <a:avLst/>
              <a:gdLst/>
              <a:ahLst/>
              <a:cxnLst/>
              <a:rect l="l" t="t" r="r" b="b"/>
              <a:pathLst>
                <a:path w="2919679" h="3624565">
                  <a:moveTo>
                    <a:pt x="43180" y="3624565"/>
                  </a:moveTo>
                  <a:lnTo>
                    <a:pt x="2876499" y="3624565"/>
                  </a:lnTo>
                  <a:cubicBezTo>
                    <a:pt x="2900629" y="3624565"/>
                    <a:pt x="2919679" y="3605515"/>
                    <a:pt x="2919679" y="3581385"/>
                  </a:cubicBezTo>
                  <a:lnTo>
                    <a:pt x="2919679" y="43180"/>
                  </a:lnTo>
                  <a:cubicBezTo>
                    <a:pt x="2919679" y="19050"/>
                    <a:pt x="2900629" y="0"/>
                    <a:pt x="287649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986989" cy="3693145"/>
            </a:xfrm>
            <a:custGeom>
              <a:avLst/>
              <a:gdLst/>
              <a:ahLst/>
              <a:cxnLst/>
              <a:rect l="l" t="t" r="r" b="b"/>
              <a:pathLst>
                <a:path w="2986989" h="3693145">
                  <a:moveTo>
                    <a:pt x="2943809" y="44450"/>
                  </a:moveTo>
                  <a:cubicBezTo>
                    <a:pt x="2938729" y="19050"/>
                    <a:pt x="2915869" y="0"/>
                    <a:pt x="288919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2931109" y="3693145"/>
                  </a:lnTo>
                  <a:cubicBezTo>
                    <a:pt x="2961589" y="3693145"/>
                    <a:pt x="2986989" y="3667745"/>
                    <a:pt x="2986989" y="3637265"/>
                  </a:cubicBezTo>
                  <a:lnTo>
                    <a:pt x="2986989" y="99060"/>
                  </a:lnTo>
                  <a:cubicBezTo>
                    <a:pt x="2986989" y="72390"/>
                    <a:pt x="2969209" y="50800"/>
                    <a:pt x="2943809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889199" y="12700"/>
                  </a:lnTo>
                  <a:cubicBezTo>
                    <a:pt x="2913329" y="12700"/>
                    <a:pt x="2932379" y="31750"/>
                    <a:pt x="2932379" y="55880"/>
                  </a:cubicBezTo>
                  <a:lnTo>
                    <a:pt x="2932379" y="3594085"/>
                  </a:lnTo>
                  <a:cubicBezTo>
                    <a:pt x="2932379" y="3618215"/>
                    <a:pt x="2913329" y="3637265"/>
                    <a:pt x="2889199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289782" y="1718242"/>
            <a:ext cx="7596733" cy="6850516"/>
          </a:xfrm>
          <a:custGeom>
            <a:avLst/>
            <a:gdLst/>
            <a:ahLst/>
            <a:cxnLst/>
            <a:rect l="l" t="t" r="r" b="b"/>
            <a:pathLst>
              <a:path w="7596733" h="6850516">
                <a:moveTo>
                  <a:pt x="0" y="0"/>
                </a:moveTo>
                <a:lnTo>
                  <a:pt x="7596734" y="0"/>
                </a:lnTo>
                <a:lnTo>
                  <a:pt x="7596734" y="6850516"/>
                </a:lnTo>
                <a:lnTo>
                  <a:pt x="0" y="685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0332" y="3219450"/>
            <a:ext cx="5941045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no. of churn customer is indicating that a noticeable number of customers may churn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024" y="592373"/>
            <a:ext cx="9276250" cy="9102254"/>
            <a:chOff x="0" y="0"/>
            <a:chExt cx="3763742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696432" cy="3624565"/>
            </a:xfrm>
            <a:custGeom>
              <a:avLst/>
              <a:gdLst/>
              <a:ahLst/>
              <a:cxnLst/>
              <a:rect l="l" t="t" r="r" b="b"/>
              <a:pathLst>
                <a:path w="3696432" h="3624565">
                  <a:moveTo>
                    <a:pt x="43180" y="3624565"/>
                  </a:moveTo>
                  <a:lnTo>
                    <a:pt x="3653252" y="3624565"/>
                  </a:lnTo>
                  <a:cubicBezTo>
                    <a:pt x="3677382" y="3624565"/>
                    <a:pt x="3696432" y="3605515"/>
                    <a:pt x="3696432" y="3581385"/>
                  </a:cubicBezTo>
                  <a:lnTo>
                    <a:pt x="3696432" y="43180"/>
                  </a:lnTo>
                  <a:cubicBezTo>
                    <a:pt x="3696432" y="19050"/>
                    <a:pt x="3677382" y="0"/>
                    <a:pt x="365325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763742" cy="3693145"/>
            </a:xfrm>
            <a:custGeom>
              <a:avLst/>
              <a:gdLst/>
              <a:ahLst/>
              <a:cxnLst/>
              <a:rect l="l" t="t" r="r" b="b"/>
              <a:pathLst>
                <a:path w="3763742" h="3693145">
                  <a:moveTo>
                    <a:pt x="3720562" y="44450"/>
                  </a:moveTo>
                  <a:cubicBezTo>
                    <a:pt x="3715482" y="19050"/>
                    <a:pt x="3692622" y="0"/>
                    <a:pt x="3665951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3707862" y="3693145"/>
                  </a:lnTo>
                  <a:cubicBezTo>
                    <a:pt x="3738342" y="3693145"/>
                    <a:pt x="3763742" y="3667745"/>
                    <a:pt x="3763742" y="3637265"/>
                  </a:cubicBezTo>
                  <a:lnTo>
                    <a:pt x="3763742" y="99060"/>
                  </a:lnTo>
                  <a:cubicBezTo>
                    <a:pt x="3763742" y="72390"/>
                    <a:pt x="3745962" y="50800"/>
                    <a:pt x="3720562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665952" y="12700"/>
                  </a:lnTo>
                  <a:cubicBezTo>
                    <a:pt x="3690082" y="12700"/>
                    <a:pt x="3709132" y="31750"/>
                    <a:pt x="3709132" y="55880"/>
                  </a:cubicBezTo>
                  <a:lnTo>
                    <a:pt x="3709132" y="3594085"/>
                  </a:lnTo>
                  <a:cubicBezTo>
                    <a:pt x="3709132" y="3618215"/>
                    <a:pt x="3690082" y="3637265"/>
                    <a:pt x="3665952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21865" y="592373"/>
            <a:ext cx="7361839" cy="9102254"/>
            <a:chOff x="0" y="0"/>
            <a:chExt cx="2986989" cy="369314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2919679" cy="3624565"/>
            </a:xfrm>
            <a:custGeom>
              <a:avLst/>
              <a:gdLst/>
              <a:ahLst/>
              <a:cxnLst/>
              <a:rect l="l" t="t" r="r" b="b"/>
              <a:pathLst>
                <a:path w="2919679" h="3624565">
                  <a:moveTo>
                    <a:pt x="43180" y="3624565"/>
                  </a:moveTo>
                  <a:lnTo>
                    <a:pt x="2876499" y="3624565"/>
                  </a:lnTo>
                  <a:cubicBezTo>
                    <a:pt x="2900629" y="3624565"/>
                    <a:pt x="2919679" y="3605515"/>
                    <a:pt x="2919679" y="3581385"/>
                  </a:cubicBezTo>
                  <a:lnTo>
                    <a:pt x="2919679" y="43180"/>
                  </a:lnTo>
                  <a:cubicBezTo>
                    <a:pt x="2919679" y="19050"/>
                    <a:pt x="2900629" y="0"/>
                    <a:pt x="287649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986989" cy="3693145"/>
            </a:xfrm>
            <a:custGeom>
              <a:avLst/>
              <a:gdLst/>
              <a:ahLst/>
              <a:cxnLst/>
              <a:rect l="l" t="t" r="r" b="b"/>
              <a:pathLst>
                <a:path w="2986989" h="3693145">
                  <a:moveTo>
                    <a:pt x="2943809" y="44450"/>
                  </a:moveTo>
                  <a:cubicBezTo>
                    <a:pt x="2938729" y="19050"/>
                    <a:pt x="2915869" y="0"/>
                    <a:pt x="288919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2931109" y="3693145"/>
                  </a:lnTo>
                  <a:cubicBezTo>
                    <a:pt x="2961589" y="3693145"/>
                    <a:pt x="2986989" y="3667745"/>
                    <a:pt x="2986989" y="3637265"/>
                  </a:cubicBezTo>
                  <a:lnTo>
                    <a:pt x="2986989" y="99060"/>
                  </a:lnTo>
                  <a:cubicBezTo>
                    <a:pt x="2986989" y="72390"/>
                    <a:pt x="2969209" y="50800"/>
                    <a:pt x="2943809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889199" y="12700"/>
                  </a:lnTo>
                  <a:cubicBezTo>
                    <a:pt x="2913329" y="12700"/>
                    <a:pt x="2932379" y="31750"/>
                    <a:pt x="2932379" y="55880"/>
                  </a:cubicBezTo>
                  <a:lnTo>
                    <a:pt x="2932379" y="3594085"/>
                  </a:lnTo>
                  <a:cubicBezTo>
                    <a:pt x="2932379" y="3618215"/>
                    <a:pt x="2913329" y="3637265"/>
                    <a:pt x="2889199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442754" y="2636860"/>
            <a:ext cx="9283520" cy="5013280"/>
          </a:xfrm>
          <a:custGeom>
            <a:avLst/>
            <a:gdLst/>
            <a:ahLst/>
            <a:cxnLst/>
            <a:rect l="l" t="t" r="r" b="b"/>
            <a:pathLst>
              <a:path w="9283520" h="5013280">
                <a:moveTo>
                  <a:pt x="0" y="0"/>
                </a:moveTo>
                <a:lnTo>
                  <a:pt x="9283520" y="0"/>
                </a:lnTo>
                <a:lnTo>
                  <a:pt x="9283520" y="5013280"/>
                </a:lnTo>
                <a:lnTo>
                  <a:pt x="0" y="501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84893" y="3803765"/>
            <a:ext cx="6035782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 have then to know the gender and citizen ship of the customers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14517" y="2263427"/>
            <a:ext cx="15283672" cy="5221921"/>
          </a:xfrm>
          <a:custGeom>
            <a:avLst/>
            <a:gdLst/>
            <a:ahLst/>
            <a:cxnLst/>
            <a:rect l="l" t="t" r="r" b="b"/>
            <a:pathLst>
              <a:path w="15283672" h="5221921">
                <a:moveTo>
                  <a:pt x="0" y="0"/>
                </a:moveTo>
                <a:lnTo>
                  <a:pt x="15283672" y="0"/>
                </a:lnTo>
                <a:lnTo>
                  <a:pt x="15283672" y="5221921"/>
                </a:lnTo>
                <a:lnTo>
                  <a:pt x="0" y="5221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15394" y="2077595"/>
            <a:ext cx="16714224" cy="6079799"/>
          </a:xfrm>
          <a:custGeom>
            <a:avLst/>
            <a:gdLst/>
            <a:ahLst/>
            <a:cxnLst/>
            <a:rect l="l" t="t" r="r" b="b"/>
            <a:pathLst>
              <a:path w="16714224" h="6079799">
                <a:moveTo>
                  <a:pt x="0" y="0"/>
                </a:moveTo>
                <a:lnTo>
                  <a:pt x="16714224" y="0"/>
                </a:lnTo>
                <a:lnTo>
                  <a:pt x="16714224" y="6079798"/>
                </a:lnTo>
                <a:lnTo>
                  <a:pt x="0" y="6079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solidFill>
                  <a:srgbClr val="C00000"/>
                </a:solidFill>
                <a:latin typeface="Luckiest Guy"/>
                <a:ea typeface="Luckiest Guy"/>
                <a:cs typeface="Luckiest Guy"/>
                <a:sym typeface="Luckiest Guy"/>
              </a:rPr>
              <a:t>MEET OUR TEAM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1726" y="3786903"/>
            <a:ext cx="17164548" cy="5942322"/>
            <a:chOff x="0" y="0"/>
            <a:chExt cx="6964336" cy="241103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815495" y="5192407"/>
            <a:ext cx="12657009" cy="2269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1- </a:t>
            </a:r>
            <a:r>
              <a:rPr lang="en-US" sz="4200" dirty="0" err="1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Abdelrahman</a:t>
            </a:r>
            <a:r>
              <a:rPr lang="en-US" sz="4200" dirty="0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sherif kamel</a:t>
            </a:r>
          </a:p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2- </a:t>
            </a: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Y</a:t>
            </a:r>
            <a:r>
              <a:rPr lang="en-US" sz="4200" dirty="0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oussef </a:t>
            </a: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mohamed mohamed</a:t>
            </a:r>
          </a:p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3- O</a:t>
            </a:r>
            <a:r>
              <a:rPr lang="en-US" sz="4200" dirty="0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mnia </a:t>
            </a: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ibrahim sayed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47192" y="1798349"/>
            <a:ext cx="12922686" cy="17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 dirty="0">
                <a:latin typeface="Luckiest Guy"/>
                <a:ea typeface="Luckiest Guy"/>
                <a:cs typeface="Luckiest Guy"/>
                <a:sym typeface="Luckiest Guy"/>
              </a:rPr>
              <a:t>4- PREDICTION 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107869" y="4117046"/>
            <a:ext cx="9151431" cy="5141254"/>
          </a:xfrm>
          <a:custGeom>
            <a:avLst/>
            <a:gdLst/>
            <a:ahLst/>
            <a:cxnLst/>
            <a:rect l="l" t="t" r="r" b="b"/>
            <a:pathLst>
              <a:path w="9151431" h="5141254">
                <a:moveTo>
                  <a:pt x="0" y="0"/>
                </a:moveTo>
                <a:lnTo>
                  <a:pt x="9151431" y="0"/>
                </a:lnTo>
                <a:lnTo>
                  <a:pt x="9151431" y="5141254"/>
                </a:lnTo>
                <a:lnTo>
                  <a:pt x="0" y="514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DATA REMODELING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5891" y="3871729"/>
            <a:ext cx="3350121" cy="100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ENCODING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411000" y="5287458"/>
            <a:ext cx="13087102" cy="2418091"/>
          </a:xfrm>
          <a:custGeom>
            <a:avLst/>
            <a:gdLst/>
            <a:ahLst/>
            <a:cxnLst/>
            <a:rect l="l" t="t" r="r" b="b"/>
            <a:pathLst>
              <a:path w="13087102" h="2418091">
                <a:moveTo>
                  <a:pt x="0" y="0"/>
                </a:moveTo>
                <a:lnTo>
                  <a:pt x="13087103" y="0"/>
                </a:lnTo>
                <a:lnTo>
                  <a:pt x="13087103" y="2418092"/>
                </a:lnTo>
                <a:lnTo>
                  <a:pt x="0" y="2418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DATA REMODELING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9491" y="3682280"/>
            <a:ext cx="3350121" cy="100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ENCODING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93609" y="3441248"/>
            <a:ext cx="15216299" cy="4583910"/>
          </a:xfrm>
          <a:custGeom>
            <a:avLst/>
            <a:gdLst/>
            <a:ahLst/>
            <a:cxnLst/>
            <a:rect l="l" t="t" r="r" b="b"/>
            <a:pathLst>
              <a:path w="15216299" h="4583910">
                <a:moveTo>
                  <a:pt x="0" y="0"/>
                </a:moveTo>
                <a:lnTo>
                  <a:pt x="15216299" y="0"/>
                </a:lnTo>
                <a:lnTo>
                  <a:pt x="15216299" y="4583910"/>
                </a:lnTo>
                <a:lnTo>
                  <a:pt x="0" y="458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17407" y="688468"/>
            <a:ext cx="13187958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BUILDING THE MODEL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60185" y="2813981"/>
            <a:ext cx="10397033" cy="5471439"/>
          </a:xfrm>
          <a:custGeom>
            <a:avLst/>
            <a:gdLst/>
            <a:ahLst/>
            <a:cxnLst/>
            <a:rect l="l" t="t" r="r" b="b"/>
            <a:pathLst>
              <a:path w="10397033" h="5471439">
                <a:moveTo>
                  <a:pt x="0" y="0"/>
                </a:moveTo>
                <a:lnTo>
                  <a:pt x="10397033" y="0"/>
                </a:lnTo>
                <a:lnTo>
                  <a:pt x="10397033" y="5471439"/>
                </a:lnTo>
                <a:lnTo>
                  <a:pt x="0" y="5471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57218" y="3278835"/>
            <a:ext cx="6304699" cy="4846738"/>
          </a:xfrm>
          <a:custGeom>
            <a:avLst/>
            <a:gdLst/>
            <a:ahLst/>
            <a:cxnLst/>
            <a:rect l="l" t="t" r="r" b="b"/>
            <a:pathLst>
              <a:path w="6304699" h="4846738">
                <a:moveTo>
                  <a:pt x="0" y="0"/>
                </a:moveTo>
                <a:lnTo>
                  <a:pt x="6304699" y="0"/>
                </a:lnTo>
                <a:lnTo>
                  <a:pt x="6304699" y="4846737"/>
                </a:lnTo>
                <a:lnTo>
                  <a:pt x="0" y="4846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76208" y="688468"/>
            <a:ext cx="10470356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RANDOM FOREST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3716" y="2190013"/>
            <a:ext cx="8734281" cy="6740547"/>
          </a:xfrm>
          <a:custGeom>
            <a:avLst/>
            <a:gdLst/>
            <a:ahLst/>
            <a:cxnLst/>
            <a:rect l="l" t="t" r="r" b="b"/>
            <a:pathLst>
              <a:path w="8734281" h="6740547">
                <a:moveTo>
                  <a:pt x="0" y="0"/>
                </a:moveTo>
                <a:lnTo>
                  <a:pt x="8734281" y="0"/>
                </a:lnTo>
                <a:lnTo>
                  <a:pt x="8734281" y="6740547"/>
                </a:lnTo>
                <a:lnTo>
                  <a:pt x="0" y="674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65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37997" y="2921789"/>
            <a:ext cx="7682791" cy="5910773"/>
          </a:xfrm>
          <a:custGeom>
            <a:avLst/>
            <a:gdLst/>
            <a:ahLst/>
            <a:cxnLst/>
            <a:rect l="l" t="t" r="r" b="b"/>
            <a:pathLst>
              <a:path w="7682791" h="5910773">
                <a:moveTo>
                  <a:pt x="0" y="0"/>
                </a:moveTo>
                <a:lnTo>
                  <a:pt x="7682791" y="0"/>
                </a:lnTo>
                <a:lnTo>
                  <a:pt x="7682791" y="5910773"/>
                </a:lnTo>
                <a:lnTo>
                  <a:pt x="0" y="5910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49008" y="688468"/>
            <a:ext cx="13524756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LOGISTIC 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043528" y="2712463"/>
            <a:ext cx="13708378" cy="5506198"/>
          </a:xfrm>
          <a:custGeom>
            <a:avLst/>
            <a:gdLst/>
            <a:ahLst/>
            <a:cxnLst/>
            <a:rect l="l" t="t" r="r" b="b"/>
            <a:pathLst>
              <a:path w="13708378" h="5506198">
                <a:moveTo>
                  <a:pt x="0" y="0"/>
                </a:moveTo>
                <a:lnTo>
                  <a:pt x="13708378" y="0"/>
                </a:lnTo>
                <a:lnTo>
                  <a:pt x="13708378" y="5506199"/>
                </a:lnTo>
                <a:lnTo>
                  <a:pt x="0" y="5506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2839" y="688468"/>
            <a:ext cx="14377095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CLASSIFICATION 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10236" y="2282030"/>
            <a:ext cx="8905712" cy="6567962"/>
          </a:xfrm>
          <a:custGeom>
            <a:avLst/>
            <a:gdLst/>
            <a:ahLst/>
            <a:cxnLst/>
            <a:rect l="l" t="t" r="r" b="b"/>
            <a:pathLst>
              <a:path w="8905712" h="6567962">
                <a:moveTo>
                  <a:pt x="0" y="0"/>
                </a:moveTo>
                <a:lnTo>
                  <a:pt x="8905712" y="0"/>
                </a:lnTo>
                <a:lnTo>
                  <a:pt x="8905712" y="6567962"/>
                </a:lnTo>
                <a:lnTo>
                  <a:pt x="0" y="656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48725" y="8023828"/>
            <a:ext cx="9609516" cy="1234472"/>
          </a:xfrm>
          <a:custGeom>
            <a:avLst/>
            <a:gdLst/>
            <a:ahLst/>
            <a:cxnLst/>
            <a:rect l="l" t="t" r="r" b="b"/>
            <a:pathLst>
              <a:path w="9609516" h="1234472">
                <a:moveTo>
                  <a:pt x="0" y="0"/>
                </a:moveTo>
                <a:lnTo>
                  <a:pt x="9609516" y="0"/>
                </a:lnTo>
                <a:lnTo>
                  <a:pt x="9609516" y="1234472"/>
                </a:lnTo>
                <a:lnTo>
                  <a:pt x="0" y="1234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34021" y="373298"/>
            <a:ext cx="9441061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OPTIMISATION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09484" y="2073636"/>
            <a:ext cx="15290135" cy="6880561"/>
          </a:xfrm>
          <a:custGeom>
            <a:avLst/>
            <a:gdLst/>
            <a:ahLst/>
            <a:cxnLst/>
            <a:rect l="l" t="t" r="r" b="b"/>
            <a:pathLst>
              <a:path w="15290135" h="6880561">
                <a:moveTo>
                  <a:pt x="0" y="0"/>
                </a:moveTo>
                <a:lnTo>
                  <a:pt x="15290135" y="0"/>
                </a:lnTo>
                <a:lnTo>
                  <a:pt x="15290135" y="6880561"/>
                </a:lnTo>
                <a:lnTo>
                  <a:pt x="0" y="6880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34021" y="373298"/>
            <a:ext cx="9441061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OPTIMISATION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0776" y="1798349"/>
            <a:ext cx="16924596" cy="349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 dirty="0">
                <a:latin typeface="Luckiest Guy"/>
                <a:ea typeface="Luckiest Guy"/>
                <a:cs typeface="Luckiest Guy"/>
                <a:sym typeface="Luckiest Guy"/>
              </a:rPr>
              <a:t>5- ASSUMPTION AND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15797437" y="800100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AGENDA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1726" y="3786903"/>
            <a:ext cx="17164548" cy="5942322"/>
            <a:chOff x="0" y="0"/>
            <a:chExt cx="6964336" cy="241103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815495" y="5192407"/>
            <a:ext cx="12657009" cy="2998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1- introduction </a:t>
            </a:r>
          </a:p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2- </a:t>
            </a:r>
            <a:r>
              <a:rPr lang="en-US" sz="4200" b="1" dirty="0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Power BI </a:t>
            </a:r>
            <a:r>
              <a:rPr lang="en-US" sz="4200" b="1" dirty="0" err="1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shboard</a:t>
            </a:r>
            <a:r>
              <a:rPr lang="en-US" sz="4200" b="1" dirty="0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</a:t>
            </a:r>
            <a:endParaRPr lang="en-US" sz="4200" b="1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3- telecom churn analysis </a:t>
            </a:r>
          </a:p>
          <a:p>
            <a:pPr algn="ctr">
              <a:lnSpc>
                <a:spcPts val="5880"/>
              </a:lnSpc>
            </a:pPr>
            <a:r>
              <a:rPr lang="en-US" sz="4200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4- churn 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459130"/>
            <a:ext cx="17164548" cy="4235497"/>
            <a:chOff x="0" y="0"/>
            <a:chExt cx="6964336" cy="1718509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649929"/>
            </a:xfrm>
            <a:custGeom>
              <a:avLst/>
              <a:gdLst/>
              <a:ahLst/>
              <a:cxnLst/>
              <a:rect l="l" t="t" r="r" b="b"/>
              <a:pathLst>
                <a:path w="6897026" h="1649929">
                  <a:moveTo>
                    <a:pt x="43180" y="1649929"/>
                  </a:moveTo>
                  <a:lnTo>
                    <a:pt x="6853846" y="1649929"/>
                  </a:lnTo>
                  <a:cubicBezTo>
                    <a:pt x="6877976" y="1649929"/>
                    <a:pt x="6897026" y="1630879"/>
                    <a:pt x="6897026" y="1606749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606749"/>
                  </a:lnTo>
                  <a:cubicBezTo>
                    <a:pt x="0" y="1630879"/>
                    <a:pt x="19050" y="1649929"/>
                    <a:pt x="43180" y="16499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718509"/>
            </a:xfrm>
            <a:custGeom>
              <a:avLst/>
              <a:gdLst/>
              <a:ahLst/>
              <a:cxnLst/>
              <a:rect l="l" t="t" r="r" b="b"/>
              <a:pathLst>
                <a:path w="6964336" h="1718509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619449"/>
                  </a:lnTo>
                  <a:cubicBezTo>
                    <a:pt x="0" y="1646119"/>
                    <a:pt x="17780" y="1667709"/>
                    <a:pt x="43180" y="1674059"/>
                  </a:cubicBezTo>
                  <a:cubicBezTo>
                    <a:pt x="48260" y="1699459"/>
                    <a:pt x="71120" y="1718509"/>
                    <a:pt x="97790" y="1718509"/>
                  </a:cubicBezTo>
                  <a:lnTo>
                    <a:pt x="6908457" y="1718509"/>
                  </a:lnTo>
                  <a:cubicBezTo>
                    <a:pt x="6938936" y="1718509"/>
                    <a:pt x="6964336" y="1693109"/>
                    <a:pt x="6964336" y="1662629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61944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619449"/>
                  </a:lnTo>
                  <a:cubicBezTo>
                    <a:pt x="6909726" y="1643579"/>
                    <a:pt x="6890676" y="1662629"/>
                    <a:pt x="6866546" y="1662629"/>
                  </a:cubicBezTo>
                  <a:lnTo>
                    <a:pt x="55880" y="1662629"/>
                  </a:lnTo>
                  <a:cubicBezTo>
                    <a:pt x="31750" y="1662629"/>
                    <a:pt x="12700" y="1643579"/>
                    <a:pt x="12700" y="16194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6" y="4872034"/>
            <a:ext cx="16099969" cy="496579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1726" y="631220"/>
            <a:ext cx="17164548" cy="4512280"/>
            <a:chOff x="0" y="0"/>
            <a:chExt cx="6964336" cy="183081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1762230"/>
            </a:xfrm>
            <a:custGeom>
              <a:avLst/>
              <a:gdLst/>
              <a:ahLst/>
              <a:cxnLst/>
              <a:rect l="l" t="t" r="r" b="b"/>
              <a:pathLst>
                <a:path w="6897026" h="1762230">
                  <a:moveTo>
                    <a:pt x="43180" y="1762230"/>
                  </a:moveTo>
                  <a:lnTo>
                    <a:pt x="6853846" y="1762230"/>
                  </a:lnTo>
                  <a:cubicBezTo>
                    <a:pt x="6877976" y="1762230"/>
                    <a:pt x="6897026" y="1743180"/>
                    <a:pt x="6897026" y="1719050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719050"/>
                  </a:lnTo>
                  <a:cubicBezTo>
                    <a:pt x="0" y="1743180"/>
                    <a:pt x="19050" y="1762230"/>
                    <a:pt x="43180" y="1762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1830810"/>
            </a:xfrm>
            <a:custGeom>
              <a:avLst/>
              <a:gdLst/>
              <a:ahLst/>
              <a:cxnLst/>
              <a:rect l="l" t="t" r="r" b="b"/>
              <a:pathLst>
                <a:path w="6964336" h="1830810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731750"/>
                  </a:lnTo>
                  <a:cubicBezTo>
                    <a:pt x="0" y="1758420"/>
                    <a:pt x="17780" y="1780010"/>
                    <a:pt x="43180" y="1786360"/>
                  </a:cubicBezTo>
                  <a:cubicBezTo>
                    <a:pt x="48260" y="1811760"/>
                    <a:pt x="71120" y="1830810"/>
                    <a:pt x="97790" y="1830810"/>
                  </a:cubicBezTo>
                  <a:lnTo>
                    <a:pt x="6908457" y="1830810"/>
                  </a:lnTo>
                  <a:cubicBezTo>
                    <a:pt x="6938936" y="1830810"/>
                    <a:pt x="6964336" y="1805410"/>
                    <a:pt x="6964336" y="1774930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73175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731750"/>
                  </a:lnTo>
                  <a:cubicBezTo>
                    <a:pt x="6909726" y="1755880"/>
                    <a:pt x="6890676" y="1774930"/>
                    <a:pt x="6866546" y="1774930"/>
                  </a:cubicBezTo>
                  <a:lnTo>
                    <a:pt x="55880" y="1774930"/>
                  </a:lnTo>
                  <a:cubicBezTo>
                    <a:pt x="31750" y="1774930"/>
                    <a:pt x="12700" y="1755880"/>
                    <a:pt x="12700" y="17317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43569" y="1920573"/>
            <a:ext cx="14200862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churn analysis proved that most chured customers are the new customers so our recommendation for the company is to apply catching offers and to increse the one year contract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459130"/>
            <a:ext cx="17164548" cy="4235497"/>
            <a:chOff x="0" y="0"/>
            <a:chExt cx="6964336" cy="1718509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649929"/>
            </a:xfrm>
            <a:custGeom>
              <a:avLst/>
              <a:gdLst/>
              <a:ahLst/>
              <a:cxnLst/>
              <a:rect l="l" t="t" r="r" b="b"/>
              <a:pathLst>
                <a:path w="6897026" h="1649929">
                  <a:moveTo>
                    <a:pt x="43180" y="1649929"/>
                  </a:moveTo>
                  <a:lnTo>
                    <a:pt x="6853846" y="1649929"/>
                  </a:lnTo>
                  <a:cubicBezTo>
                    <a:pt x="6877976" y="1649929"/>
                    <a:pt x="6897026" y="1630879"/>
                    <a:pt x="6897026" y="1606749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606749"/>
                  </a:lnTo>
                  <a:cubicBezTo>
                    <a:pt x="0" y="1630879"/>
                    <a:pt x="19050" y="1649929"/>
                    <a:pt x="43180" y="16499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718509"/>
            </a:xfrm>
            <a:custGeom>
              <a:avLst/>
              <a:gdLst/>
              <a:ahLst/>
              <a:cxnLst/>
              <a:rect l="l" t="t" r="r" b="b"/>
              <a:pathLst>
                <a:path w="6964336" h="1718509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619449"/>
                  </a:lnTo>
                  <a:cubicBezTo>
                    <a:pt x="0" y="1646119"/>
                    <a:pt x="17780" y="1667709"/>
                    <a:pt x="43180" y="1674059"/>
                  </a:cubicBezTo>
                  <a:cubicBezTo>
                    <a:pt x="48260" y="1699459"/>
                    <a:pt x="71120" y="1718509"/>
                    <a:pt x="97790" y="1718509"/>
                  </a:cubicBezTo>
                  <a:lnTo>
                    <a:pt x="6908457" y="1718509"/>
                  </a:lnTo>
                  <a:cubicBezTo>
                    <a:pt x="6938936" y="1718509"/>
                    <a:pt x="6964336" y="1693109"/>
                    <a:pt x="6964336" y="1662629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61944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619449"/>
                  </a:lnTo>
                  <a:cubicBezTo>
                    <a:pt x="6909726" y="1643579"/>
                    <a:pt x="6890676" y="1662629"/>
                    <a:pt x="6866546" y="1662629"/>
                  </a:cubicBezTo>
                  <a:lnTo>
                    <a:pt x="55880" y="1662629"/>
                  </a:lnTo>
                  <a:cubicBezTo>
                    <a:pt x="31750" y="1662629"/>
                    <a:pt x="12700" y="1643579"/>
                    <a:pt x="12700" y="16194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6" y="4872034"/>
            <a:ext cx="16099969" cy="496579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1726" y="631220"/>
            <a:ext cx="17164548" cy="4512280"/>
            <a:chOff x="0" y="0"/>
            <a:chExt cx="6964336" cy="183081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1762230"/>
            </a:xfrm>
            <a:custGeom>
              <a:avLst/>
              <a:gdLst/>
              <a:ahLst/>
              <a:cxnLst/>
              <a:rect l="l" t="t" r="r" b="b"/>
              <a:pathLst>
                <a:path w="6897026" h="1762230">
                  <a:moveTo>
                    <a:pt x="43180" y="1762230"/>
                  </a:moveTo>
                  <a:lnTo>
                    <a:pt x="6853846" y="1762230"/>
                  </a:lnTo>
                  <a:cubicBezTo>
                    <a:pt x="6877976" y="1762230"/>
                    <a:pt x="6897026" y="1743180"/>
                    <a:pt x="6897026" y="1719050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719050"/>
                  </a:lnTo>
                  <a:cubicBezTo>
                    <a:pt x="0" y="1743180"/>
                    <a:pt x="19050" y="1762230"/>
                    <a:pt x="43180" y="1762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1830810"/>
            </a:xfrm>
            <a:custGeom>
              <a:avLst/>
              <a:gdLst/>
              <a:ahLst/>
              <a:cxnLst/>
              <a:rect l="l" t="t" r="r" b="b"/>
              <a:pathLst>
                <a:path w="6964336" h="1830810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731750"/>
                  </a:lnTo>
                  <a:cubicBezTo>
                    <a:pt x="0" y="1758420"/>
                    <a:pt x="17780" y="1780010"/>
                    <a:pt x="43180" y="1786360"/>
                  </a:cubicBezTo>
                  <a:cubicBezTo>
                    <a:pt x="48260" y="1811760"/>
                    <a:pt x="71120" y="1830810"/>
                    <a:pt x="97790" y="1830810"/>
                  </a:cubicBezTo>
                  <a:lnTo>
                    <a:pt x="6908457" y="1830810"/>
                  </a:lnTo>
                  <a:cubicBezTo>
                    <a:pt x="6938936" y="1830810"/>
                    <a:pt x="6964336" y="1805410"/>
                    <a:pt x="6964336" y="1774930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73175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731750"/>
                  </a:lnTo>
                  <a:cubicBezTo>
                    <a:pt x="6909726" y="1755880"/>
                    <a:pt x="6890676" y="1774930"/>
                    <a:pt x="6866546" y="1774930"/>
                  </a:cubicBezTo>
                  <a:lnTo>
                    <a:pt x="55880" y="1774930"/>
                  </a:lnTo>
                  <a:cubicBezTo>
                    <a:pt x="31750" y="1774930"/>
                    <a:pt x="12700" y="1755880"/>
                    <a:pt x="12700" y="17317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43569" y="1920573"/>
            <a:ext cx="14200862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churn analysis proved that althpugh not many customers churned many of the one month contreact churned , our recommendation are to apply a gift or vouchers to theese customers on the one yer customers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459130"/>
            <a:ext cx="17164548" cy="4235497"/>
            <a:chOff x="0" y="0"/>
            <a:chExt cx="6964336" cy="1718509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649929"/>
            </a:xfrm>
            <a:custGeom>
              <a:avLst/>
              <a:gdLst/>
              <a:ahLst/>
              <a:cxnLst/>
              <a:rect l="l" t="t" r="r" b="b"/>
              <a:pathLst>
                <a:path w="6897026" h="1649929">
                  <a:moveTo>
                    <a:pt x="43180" y="1649929"/>
                  </a:moveTo>
                  <a:lnTo>
                    <a:pt x="6853846" y="1649929"/>
                  </a:lnTo>
                  <a:cubicBezTo>
                    <a:pt x="6877976" y="1649929"/>
                    <a:pt x="6897026" y="1630879"/>
                    <a:pt x="6897026" y="1606749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606749"/>
                  </a:lnTo>
                  <a:cubicBezTo>
                    <a:pt x="0" y="1630879"/>
                    <a:pt x="19050" y="1649929"/>
                    <a:pt x="43180" y="16499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718509"/>
            </a:xfrm>
            <a:custGeom>
              <a:avLst/>
              <a:gdLst/>
              <a:ahLst/>
              <a:cxnLst/>
              <a:rect l="l" t="t" r="r" b="b"/>
              <a:pathLst>
                <a:path w="6964336" h="1718509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619449"/>
                  </a:lnTo>
                  <a:cubicBezTo>
                    <a:pt x="0" y="1646119"/>
                    <a:pt x="17780" y="1667709"/>
                    <a:pt x="43180" y="1674059"/>
                  </a:cubicBezTo>
                  <a:cubicBezTo>
                    <a:pt x="48260" y="1699459"/>
                    <a:pt x="71120" y="1718509"/>
                    <a:pt x="97790" y="1718509"/>
                  </a:cubicBezTo>
                  <a:lnTo>
                    <a:pt x="6908457" y="1718509"/>
                  </a:lnTo>
                  <a:cubicBezTo>
                    <a:pt x="6938936" y="1718509"/>
                    <a:pt x="6964336" y="1693109"/>
                    <a:pt x="6964336" y="1662629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61944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619449"/>
                  </a:lnTo>
                  <a:cubicBezTo>
                    <a:pt x="6909726" y="1643579"/>
                    <a:pt x="6890676" y="1662629"/>
                    <a:pt x="6866546" y="1662629"/>
                  </a:cubicBezTo>
                  <a:lnTo>
                    <a:pt x="55880" y="1662629"/>
                  </a:lnTo>
                  <a:cubicBezTo>
                    <a:pt x="31750" y="1662629"/>
                    <a:pt x="12700" y="1643579"/>
                    <a:pt x="12700" y="16194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6" y="4872034"/>
            <a:ext cx="16099969" cy="496579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1726" y="631220"/>
            <a:ext cx="17164548" cy="4512280"/>
            <a:chOff x="0" y="0"/>
            <a:chExt cx="6964336" cy="183081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1762230"/>
            </a:xfrm>
            <a:custGeom>
              <a:avLst/>
              <a:gdLst/>
              <a:ahLst/>
              <a:cxnLst/>
              <a:rect l="l" t="t" r="r" b="b"/>
              <a:pathLst>
                <a:path w="6897026" h="1762230">
                  <a:moveTo>
                    <a:pt x="43180" y="1762230"/>
                  </a:moveTo>
                  <a:lnTo>
                    <a:pt x="6853846" y="1762230"/>
                  </a:lnTo>
                  <a:cubicBezTo>
                    <a:pt x="6877976" y="1762230"/>
                    <a:pt x="6897026" y="1743180"/>
                    <a:pt x="6897026" y="1719050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719050"/>
                  </a:lnTo>
                  <a:cubicBezTo>
                    <a:pt x="0" y="1743180"/>
                    <a:pt x="19050" y="1762230"/>
                    <a:pt x="43180" y="1762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1830810"/>
            </a:xfrm>
            <a:custGeom>
              <a:avLst/>
              <a:gdLst/>
              <a:ahLst/>
              <a:cxnLst/>
              <a:rect l="l" t="t" r="r" b="b"/>
              <a:pathLst>
                <a:path w="6964336" h="1830810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731750"/>
                  </a:lnTo>
                  <a:cubicBezTo>
                    <a:pt x="0" y="1758420"/>
                    <a:pt x="17780" y="1780010"/>
                    <a:pt x="43180" y="1786360"/>
                  </a:cubicBezTo>
                  <a:cubicBezTo>
                    <a:pt x="48260" y="1811760"/>
                    <a:pt x="71120" y="1830810"/>
                    <a:pt x="97790" y="1830810"/>
                  </a:cubicBezTo>
                  <a:lnTo>
                    <a:pt x="6908457" y="1830810"/>
                  </a:lnTo>
                  <a:cubicBezTo>
                    <a:pt x="6938936" y="1830810"/>
                    <a:pt x="6964336" y="1805410"/>
                    <a:pt x="6964336" y="1774930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73175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731750"/>
                  </a:lnTo>
                  <a:cubicBezTo>
                    <a:pt x="6909726" y="1755880"/>
                    <a:pt x="6890676" y="1774930"/>
                    <a:pt x="6866546" y="1774930"/>
                  </a:cubicBezTo>
                  <a:lnTo>
                    <a:pt x="55880" y="1774930"/>
                  </a:lnTo>
                  <a:cubicBezTo>
                    <a:pt x="31750" y="1774930"/>
                    <a:pt x="12700" y="1755880"/>
                    <a:pt x="12700" y="17317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43569" y="1920573"/>
            <a:ext cx="1420086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churn analysis proved that many customers that are tenure high ddont churn so they must have some privilage and gifts to keep them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3243694"/>
            <a:chOff x="0" y="0"/>
            <a:chExt cx="6964336" cy="13160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247515"/>
            </a:xfrm>
            <a:custGeom>
              <a:avLst/>
              <a:gdLst/>
              <a:ahLst/>
              <a:cxnLst/>
              <a:rect l="l" t="t" r="r" b="b"/>
              <a:pathLst>
                <a:path w="6897026" h="1247515">
                  <a:moveTo>
                    <a:pt x="43180" y="1247515"/>
                  </a:moveTo>
                  <a:lnTo>
                    <a:pt x="6853846" y="1247515"/>
                  </a:lnTo>
                  <a:cubicBezTo>
                    <a:pt x="6877976" y="1247515"/>
                    <a:pt x="6897026" y="1228465"/>
                    <a:pt x="6897026" y="12043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204335"/>
                  </a:lnTo>
                  <a:cubicBezTo>
                    <a:pt x="0" y="1228465"/>
                    <a:pt x="19050" y="1247515"/>
                    <a:pt x="43180" y="12475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316095"/>
            </a:xfrm>
            <a:custGeom>
              <a:avLst/>
              <a:gdLst/>
              <a:ahLst/>
              <a:cxnLst/>
              <a:rect l="l" t="t" r="r" b="b"/>
              <a:pathLst>
                <a:path w="6964336" h="13160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217035"/>
                  </a:lnTo>
                  <a:cubicBezTo>
                    <a:pt x="0" y="1243705"/>
                    <a:pt x="17780" y="1265295"/>
                    <a:pt x="43180" y="1271645"/>
                  </a:cubicBezTo>
                  <a:cubicBezTo>
                    <a:pt x="48260" y="1297045"/>
                    <a:pt x="71120" y="1316095"/>
                    <a:pt x="97790" y="1316095"/>
                  </a:cubicBezTo>
                  <a:lnTo>
                    <a:pt x="6908457" y="1316095"/>
                  </a:lnTo>
                  <a:cubicBezTo>
                    <a:pt x="6938936" y="1316095"/>
                    <a:pt x="6964336" y="1290695"/>
                    <a:pt x="6964336" y="12602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2170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217035"/>
                  </a:lnTo>
                  <a:cubicBezTo>
                    <a:pt x="6909726" y="1241165"/>
                    <a:pt x="6890676" y="1260215"/>
                    <a:pt x="6866546" y="1260215"/>
                  </a:cubicBezTo>
                  <a:lnTo>
                    <a:pt x="55880" y="1260215"/>
                  </a:lnTo>
                  <a:cubicBezTo>
                    <a:pt x="31750" y="1260215"/>
                    <a:pt x="12700" y="1241165"/>
                    <a:pt x="12700" y="121703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71554" y="1263000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THANKS </a:t>
            </a:r>
            <a:r>
              <a:rPr lang="en-US" sz="11103" dirty="0" smtClean="0">
                <a:latin typeface="Luckiest Guy"/>
                <a:ea typeface="Luckiest Guy"/>
                <a:cs typeface="Luckiest Guy"/>
                <a:sym typeface="Luckiest Guy"/>
              </a:rPr>
              <a:t>You</a:t>
            </a:r>
            <a:endParaRPr lang="en-US" sz="11103" dirty="0">
              <a:latin typeface="Luckiest Guy"/>
              <a:ea typeface="Luckiest Guy"/>
              <a:cs typeface="Luckiest Guy"/>
              <a:sym typeface="Luckiest Guy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61726" y="4386598"/>
            <a:ext cx="17164548" cy="5342627"/>
            <a:chOff x="0" y="0"/>
            <a:chExt cx="6964336" cy="216771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2099135"/>
            </a:xfrm>
            <a:custGeom>
              <a:avLst/>
              <a:gdLst/>
              <a:ahLst/>
              <a:cxnLst/>
              <a:rect l="l" t="t" r="r" b="b"/>
              <a:pathLst>
                <a:path w="6897026" h="2099135">
                  <a:moveTo>
                    <a:pt x="43180" y="2099135"/>
                  </a:moveTo>
                  <a:lnTo>
                    <a:pt x="6853846" y="2099135"/>
                  </a:lnTo>
                  <a:cubicBezTo>
                    <a:pt x="6877976" y="2099135"/>
                    <a:pt x="6897026" y="2080085"/>
                    <a:pt x="6897026" y="205595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055955"/>
                  </a:lnTo>
                  <a:cubicBezTo>
                    <a:pt x="0" y="2080085"/>
                    <a:pt x="19050" y="2099135"/>
                    <a:pt x="43180" y="20991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2167715"/>
            </a:xfrm>
            <a:custGeom>
              <a:avLst/>
              <a:gdLst/>
              <a:ahLst/>
              <a:cxnLst/>
              <a:rect l="l" t="t" r="r" b="b"/>
              <a:pathLst>
                <a:path w="6964336" h="216771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068655"/>
                  </a:lnTo>
                  <a:cubicBezTo>
                    <a:pt x="0" y="2095325"/>
                    <a:pt x="17780" y="2116915"/>
                    <a:pt x="43180" y="2123265"/>
                  </a:cubicBezTo>
                  <a:cubicBezTo>
                    <a:pt x="48260" y="2148665"/>
                    <a:pt x="71120" y="2167715"/>
                    <a:pt x="97790" y="2167715"/>
                  </a:cubicBezTo>
                  <a:lnTo>
                    <a:pt x="6908457" y="2167715"/>
                  </a:lnTo>
                  <a:cubicBezTo>
                    <a:pt x="6938936" y="2167715"/>
                    <a:pt x="6964336" y="2142315"/>
                    <a:pt x="6964336" y="211183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06865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068655"/>
                  </a:lnTo>
                  <a:cubicBezTo>
                    <a:pt x="6909726" y="2092785"/>
                    <a:pt x="6890676" y="2111835"/>
                    <a:pt x="6866546" y="2111835"/>
                  </a:cubicBezTo>
                  <a:lnTo>
                    <a:pt x="55880" y="2111835"/>
                  </a:lnTo>
                  <a:cubicBezTo>
                    <a:pt x="31750" y="2111835"/>
                    <a:pt x="12700" y="2092785"/>
                    <a:pt x="12700" y="206865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24602" y="6095252"/>
            <a:ext cx="1523879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any questions ??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47192" y="1798349"/>
            <a:ext cx="12922686" cy="17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 dirty="0">
                <a:latin typeface="Luckiest Guy"/>
                <a:ea typeface="Luckiest Guy"/>
                <a:cs typeface="Luckiest Guy"/>
                <a:sym typeface="Luckiest Guy"/>
              </a:rPr>
              <a:t>1- 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ABOUT THE DATA 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845304"/>
            <a:ext cx="16230600" cy="65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9"/>
              </a:lnSpc>
            </a:pPr>
            <a:r>
              <a:rPr lang="en-US" sz="4064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The data set includes information about:</a:t>
            </a:r>
          </a:p>
          <a:p>
            <a:pPr marL="877459" lvl="1" indent="-438729" algn="ctr">
              <a:lnSpc>
                <a:spcPts val="5689"/>
              </a:lnSpc>
              <a:buFont typeface="Arial"/>
              <a:buChar char="•"/>
            </a:pPr>
            <a:r>
              <a:rPr lang="en-US" sz="4064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Customers who left within the last month – the column is called Churn</a:t>
            </a:r>
          </a:p>
          <a:p>
            <a:pPr marL="877459" lvl="1" indent="-438729" algn="ctr">
              <a:lnSpc>
                <a:spcPts val="5689"/>
              </a:lnSpc>
              <a:buFont typeface="Arial"/>
              <a:buChar char="•"/>
            </a:pPr>
            <a:r>
              <a:rPr lang="en-US" sz="4064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Services that each customer has signed up for – phone, multiple lines, internet, online security, online backup, device protection, tech support, and streaming TV and movies</a:t>
            </a:r>
          </a:p>
          <a:p>
            <a:pPr marL="877459" lvl="1" indent="-438729" algn="ctr">
              <a:lnSpc>
                <a:spcPts val="5689"/>
              </a:lnSpc>
              <a:buFont typeface="Arial"/>
              <a:buChar char="•"/>
            </a:pPr>
            <a:r>
              <a:rPr lang="en-US" sz="4064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Customer account information – how long they’ve been a customer, contract, payment method, paperless billing, monthly charges, and total charges</a:t>
            </a:r>
          </a:p>
          <a:p>
            <a:pPr marL="877459" lvl="1" indent="-438729" algn="ctr">
              <a:lnSpc>
                <a:spcPts val="5689"/>
              </a:lnSpc>
              <a:buFont typeface="Arial"/>
              <a:buChar char="•"/>
            </a:pPr>
            <a:r>
              <a:rPr lang="en-US" sz="4064" b="1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Demographic info about customers – gender, age range, and if they have partners and </a:t>
            </a:r>
            <a:r>
              <a:rPr lang="en-US" sz="4064" b="1" dirty="0" smtClean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dependents.</a:t>
            </a:r>
            <a:endParaRPr lang="en-US" sz="4064" b="1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ctr">
              <a:lnSpc>
                <a:spcPts val="5969"/>
              </a:lnSpc>
            </a:pPr>
            <a:endParaRPr lang="en-US" sz="4064" dirty="0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935804" y="3805787"/>
            <a:ext cx="14416393" cy="5676455"/>
          </a:xfrm>
          <a:custGeom>
            <a:avLst/>
            <a:gdLst/>
            <a:ahLst/>
            <a:cxnLst/>
            <a:rect l="l" t="t" r="r" b="b"/>
            <a:pathLst>
              <a:path w="14416393" h="5676455">
                <a:moveTo>
                  <a:pt x="0" y="0"/>
                </a:moveTo>
                <a:lnTo>
                  <a:pt x="14416392" y="0"/>
                </a:lnTo>
                <a:lnTo>
                  <a:pt x="14416392" y="5676455"/>
                </a:lnTo>
                <a:lnTo>
                  <a:pt x="0" y="5676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RAW DATA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023071" y="3979037"/>
            <a:ext cx="7938741" cy="5279263"/>
          </a:xfrm>
          <a:custGeom>
            <a:avLst/>
            <a:gdLst/>
            <a:ahLst/>
            <a:cxnLst/>
            <a:rect l="l" t="t" r="r" b="b"/>
            <a:pathLst>
              <a:path w="7938741" h="5279263">
                <a:moveTo>
                  <a:pt x="0" y="0"/>
                </a:moveTo>
                <a:lnTo>
                  <a:pt x="7938741" y="0"/>
                </a:lnTo>
                <a:lnTo>
                  <a:pt x="7938741" y="5279263"/>
                </a:lnTo>
                <a:lnTo>
                  <a:pt x="0" y="527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266700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DATA PREPARATION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48780" y="1943100"/>
            <a:ext cx="10487323" cy="9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 dirty="0">
                <a:solidFill>
                  <a:srgbClr val="C00000"/>
                </a:solidFill>
                <a:latin typeface="Luckiest Guy"/>
                <a:ea typeface="Luckiest Guy"/>
                <a:cs typeface="Luckiest Guy"/>
                <a:sym typeface="Luckiest Guy"/>
              </a:rPr>
              <a:t>1- COLLECTION AND BASIC STATS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736462" y="4535982"/>
            <a:ext cx="13206363" cy="4869846"/>
          </a:xfrm>
          <a:custGeom>
            <a:avLst/>
            <a:gdLst/>
            <a:ahLst/>
            <a:cxnLst/>
            <a:rect l="l" t="t" r="r" b="b"/>
            <a:pathLst>
              <a:path w="13206363" h="4869846">
                <a:moveTo>
                  <a:pt x="0" y="0"/>
                </a:moveTo>
                <a:lnTo>
                  <a:pt x="13206363" y="0"/>
                </a:lnTo>
                <a:lnTo>
                  <a:pt x="13206363" y="4869846"/>
                </a:lnTo>
                <a:lnTo>
                  <a:pt x="0" y="486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266700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DATA PREPARATION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19639" y="2019300"/>
            <a:ext cx="12648961" cy="958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 dirty="0" smtClean="0">
                <a:solidFill>
                  <a:srgbClr val="C00000"/>
                </a:solidFill>
                <a:latin typeface="Luckiest Guy"/>
                <a:ea typeface="Luckiest Guy"/>
                <a:cs typeface="Luckiest Guy"/>
                <a:sym typeface="Luckiest Guy"/>
              </a:rPr>
              <a:t>2-CONVERGEING </a:t>
            </a:r>
            <a:r>
              <a:rPr lang="en-US" sz="5804" dirty="0">
                <a:solidFill>
                  <a:srgbClr val="C00000"/>
                </a:solidFill>
                <a:latin typeface="Luckiest Guy"/>
                <a:ea typeface="Luckiest Guy"/>
                <a:cs typeface="Luckiest Guy"/>
                <a:sym typeface="Luckiest Guy"/>
              </a:rPr>
              <a:t>TO NUMERIC VALUES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19500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678951" y="4352394"/>
            <a:ext cx="5551532" cy="5003319"/>
          </a:xfrm>
          <a:custGeom>
            <a:avLst/>
            <a:gdLst/>
            <a:ahLst/>
            <a:cxnLst/>
            <a:rect l="l" t="t" r="r" b="b"/>
            <a:pathLst>
              <a:path w="5551532" h="5003319">
                <a:moveTo>
                  <a:pt x="0" y="0"/>
                </a:moveTo>
                <a:lnTo>
                  <a:pt x="5551533" y="0"/>
                </a:lnTo>
                <a:lnTo>
                  <a:pt x="5551533" y="5003318"/>
                </a:lnTo>
                <a:lnTo>
                  <a:pt x="0" y="5003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94226" y="4352394"/>
            <a:ext cx="9265074" cy="5003319"/>
          </a:xfrm>
          <a:custGeom>
            <a:avLst/>
            <a:gdLst/>
            <a:ahLst/>
            <a:cxnLst/>
            <a:rect l="l" t="t" r="r" b="b"/>
            <a:pathLst>
              <a:path w="9265074" h="5003319">
                <a:moveTo>
                  <a:pt x="0" y="0"/>
                </a:moveTo>
                <a:lnTo>
                  <a:pt x="9265074" y="0"/>
                </a:lnTo>
                <a:lnTo>
                  <a:pt x="9265074" y="5003318"/>
                </a:lnTo>
                <a:lnTo>
                  <a:pt x="0" y="500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71554" y="266700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 dirty="0">
                <a:latin typeface="Luckiest Guy"/>
                <a:ea typeface="Luckiest Guy"/>
                <a:cs typeface="Luckiest Guy"/>
                <a:sym typeface="Luckiest Guy"/>
              </a:rPr>
              <a:t>DATA PREPARATION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58602" y="2095500"/>
            <a:ext cx="8276397" cy="958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 dirty="0" smtClean="0">
                <a:solidFill>
                  <a:srgbClr val="C00000"/>
                </a:solidFill>
                <a:latin typeface="Luckiest Guy"/>
                <a:ea typeface="Luckiest Guy"/>
                <a:cs typeface="Luckiest Guy"/>
                <a:sym typeface="Luckiest Guy"/>
              </a:rPr>
              <a:t>3-DATA </a:t>
            </a:r>
            <a:r>
              <a:rPr lang="en-US" sz="5804" dirty="0">
                <a:solidFill>
                  <a:srgbClr val="C00000"/>
                </a:solidFill>
                <a:latin typeface="Luckiest Guy"/>
                <a:ea typeface="Luckiest Guy"/>
                <a:cs typeface="Luckiest Guy"/>
                <a:sym typeface="Luckiest Guy"/>
              </a:rPr>
              <a:t>UNDERSTANDING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302</Words>
  <Application>Microsoft Office PowerPoint</Application>
  <PresentationFormat>Custom</PresentationFormat>
  <Paragraphs>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Luckiest Guy</vt:lpstr>
      <vt:lpstr>KG Primary Penmanship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Representing Data Science Presentation Colourful Graphs</dc:title>
  <cp:lastModifiedBy>LENOVO</cp:lastModifiedBy>
  <cp:revision>5</cp:revision>
  <dcterms:created xsi:type="dcterms:W3CDTF">2006-08-16T00:00:00Z</dcterms:created>
  <dcterms:modified xsi:type="dcterms:W3CDTF">2024-10-04T17:13:00Z</dcterms:modified>
  <dc:identifier>DAGSFJCKGbQ</dc:identifier>
</cp:coreProperties>
</file>